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4630400" cy="8229600"/>
  <p:notesSz cx="8229600" cy="14630400"/>
  <p:embeddedFontLst>
    <p:embeddedFont>
      <p:font typeface="Bricolage Grotesque Extra Bold"/>
      <p:regular r:id="rId21"/>
    </p:embeddedFont>
    <p:embeddedFont>
      <p:font typeface="Montserrat"/>
      <p:regular r:id="rId22"/>
    </p:embeddedFont>
    <p:embeddedFont>
      <p:font typeface="Montserrat"/>
      <p:regular r:id="rId23"/>
    </p:embeddedFont>
    <p:embeddedFont>
      <p:font typeface="Montserrat"/>
      <p:regular r:id="rId24"/>
    </p:embeddedFont>
    <p:embeddedFont>
      <p:font typeface="Montserrat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Relationship Id="rId21" Type="http://schemas.openxmlformats.org/officeDocument/2006/relationships/font" Target="fonts/font1.fntdata"/><Relationship Id="rId22" Type="http://schemas.openxmlformats.org/officeDocument/2006/relationships/font" Target="fonts/font2.fntdata"/><Relationship Id="rId23" Type="http://schemas.openxmlformats.org/officeDocument/2006/relationships/font" Target="fonts/font3.fntdata"/><Relationship Id="rId24" Type="http://schemas.openxmlformats.org/officeDocument/2006/relationships/font" Target="fonts/font4.fntdata"/><Relationship Id="rId25" Type="http://schemas.openxmlformats.org/officeDocument/2006/relationships/font" Target="fonts/font5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013-1.png>
</file>

<file path=ppt/media/image-1014-1.png>
</file>

<file path=ppt/media/image-1015-1.png>
</file>

<file path=ppt/media/image-12-1.png>
</file>

<file path=ppt/media/image-13-1.png>
</file>

<file path=ppt/media/image-14-1.png>
</file>

<file path=ppt/media/image-14-10.svg>
</file>

<file path=ppt/media/image-14-2.png>
</file>

<file path=ppt/media/image-14-3.png>
</file>

<file path=ppt/media/image-14-4.svg>
</file>

<file path=ppt/media/image-14-5.png>
</file>

<file path=ppt/media/image-14-6.svg>
</file>

<file path=ppt/media/image-14-7.png>
</file>

<file path=ppt/media/image-14-8.svg>
</file>

<file path=ppt/media/image-14-9.png>
</file>

<file path=ppt/media/image-2-1.png>
</file>

<file path=ppt/media/image-2-2.svg>
</file>

<file path=ppt/media/image-2-3.png>
</file>

<file path=ppt/media/image-2-4.svg>
</file>

<file path=ppt/media/image-2-5.png>
</file>

<file path=ppt/media/image-2-6.svg>
</file>

<file path=ppt/media/image-2-7.png>
</file>

<file path=ppt/media/image-2-8.svg>
</file>

<file path=ppt/media/image-3-1.png>
</file>

<file path=ppt/media/image-4-1.png>
</file>

<file path=ppt/media/image-5-1.png>
</file>

<file path=ppt/media/image-5-2.png>
</file>

<file path=ppt/media/image-5-3.svg>
</file>

<file path=ppt/media/image-5-4.png>
</file>

<file path=ppt/media/image-5-5.svg>
</file>

<file path=ppt/media/image-5-6.png>
</file>

<file path=ppt/media/image-5-7.svg>
</file>

<file path=ppt/media/image-5-8.png>
</file>

<file path=ppt/media/image-5-9.sv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3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3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4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image" Target="../media/image-14-2.png"/><Relationship Id="rId3" Type="http://schemas.openxmlformats.org/officeDocument/2006/relationships/image" Target="../media/image-14-3.png"/><Relationship Id="rId4" Type="http://schemas.openxmlformats.org/officeDocument/2006/relationships/image" Target="../media/image-14-4.svg"/><Relationship Id="rId5" Type="http://schemas.openxmlformats.org/officeDocument/2006/relationships/image" Target="../media/image-14-5.png"/><Relationship Id="rId6" Type="http://schemas.openxmlformats.org/officeDocument/2006/relationships/image" Target="../media/image-14-6.svg"/><Relationship Id="rId7" Type="http://schemas.openxmlformats.org/officeDocument/2006/relationships/image" Target="../media/image-14-7.png"/><Relationship Id="rId8" Type="http://schemas.openxmlformats.org/officeDocument/2006/relationships/image" Target="../media/image-14-8.svg"/><Relationship Id="rId9" Type="http://schemas.openxmlformats.org/officeDocument/2006/relationships/image" Target="../media/image-14-9.png"/><Relationship Id="rId10" Type="http://schemas.openxmlformats.org/officeDocument/2006/relationships/image" Target="../media/image-14-10.svg"/><Relationship Id="rId11" Type="http://schemas.openxmlformats.org/officeDocument/2006/relationships/slideLayout" Target="../slideLayouts/slideLayout15.xml"/><Relationship Id="rId1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image" Target="../media/image-2-4.svg"/><Relationship Id="rId5" Type="http://schemas.openxmlformats.org/officeDocument/2006/relationships/image" Target="../media/image-2-5.png"/><Relationship Id="rId6" Type="http://schemas.openxmlformats.org/officeDocument/2006/relationships/image" Target="../media/image-2-6.svg"/><Relationship Id="rId7" Type="http://schemas.openxmlformats.org/officeDocument/2006/relationships/image" Target="../media/image-2-7.png"/><Relationship Id="rId8" Type="http://schemas.openxmlformats.org/officeDocument/2006/relationships/image" Target="../media/image-2-8.svg"/><Relationship Id="rId9" Type="http://schemas.openxmlformats.org/officeDocument/2006/relationships/slideLayout" Target="../slideLayouts/slideLayout3.xml"/><Relationship Id="rId10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svg"/><Relationship Id="rId4" Type="http://schemas.openxmlformats.org/officeDocument/2006/relationships/image" Target="../media/image-5-4.png"/><Relationship Id="rId5" Type="http://schemas.openxmlformats.org/officeDocument/2006/relationships/image" Target="../media/image-5-5.svg"/><Relationship Id="rId6" Type="http://schemas.openxmlformats.org/officeDocument/2006/relationships/image" Target="../media/image-5-6.png"/><Relationship Id="rId7" Type="http://schemas.openxmlformats.org/officeDocument/2006/relationships/image" Target="../media/image-5-7.svg"/><Relationship Id="rId8" Type="http://schemas.openxmlformats.org/officeDocument/2006/relationships/image" Target="../media/image-5-8.png"/><Relationship Id="rId9" Type="http://schemas.openxmlformats.org/officeDocument/2006/relationships/image" Target="../media/image-5-9.svg"/><Relationship Id="rId10" Type="http://schemas.openxmlformats.org/officeDocument/2006/relationships/slideLayout" Target="../slideLayouts/slideLayout6.xml"/><Relationship Id="rId11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7" Type="http://schemas.openxmlformats.org/officeDocument/2006/relationships/slideLayout" Target="../slideLayouts/slideLayout8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AI Live Meeting Summarizer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By: Prachiti Morankar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3664"/>
            <a:ext cx="5103614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Challenges I Faced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93790" y="1891784"/>
            <a:ext cx="4015145" cy="7655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 </a:t>
            </a:r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1. Speech-to-Text Accuracy Issues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93790" y="2861429"/>
            <a:ext cx="4015145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Background noise caused incorrect transcriptions.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93790" y="3586282"/>
            <a:ext cx="4015145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Had to improve recording clarity and handle exceptions.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93790" y="4443770"/>
            <a:ext cx="4015145" cy="7655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 </a:t>
            </a:r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2. PDF Export Unicode Errors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793790" y="5413415"/>
            <a:ext cx="4015145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Emojis and special characters caused PDF failures.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93790" y="6138267"/>
            <a:ext cx="4015145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Solved using Unicode-supported TTF fonts.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93790" y="6975396"/>
            <a:ext cx="4015145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314474" y="1891784"/>
            <a:ext cx="4015145" cy="7655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 </a:t>
            </a:r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3. Gmail SMTP Authentication Failures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5314474" y="2861429"/>
            <a:ext cx="4015145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Normal password rejected (5.7.8 errors).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314474" y="3586282"/>
            <a:ext cx="4015145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Needed to set up App Password and fix formatting issues.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314474" y="4443770"/>
            <a:ext cx="4015145" cy="7655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 </a:t>
            </a:r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4. Streamlit State Reset Problems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5314474" y="5413415"/>
            <a:ext cx="4015145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Outputs were disappearing on every button click.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314474" y="6138267"/>
            <a:ext cx="4015145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Solved using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DCE6"/>
                </a:solidFill>
                <a:highlight>
                  <a:srgbClr val="161B4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st.session_state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9835158" y="1891784"/>
            <a:ext cx="4015145" cy="7655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 </a:t>
            </a:r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5. File Overwrite &amp; Logging Issues</a:t>
            </a:r>
            <a:endParaRPr lang="en-US" sz="2400" dirty="0"/>
          </a:p>
        </p:txBody>
      </p:sp>
      <p:sp>
        <p:nvSpPr>
          <p:cNvPr id="17" name="Text 15"/>
          <p:cNvSpPr/>
          <p:nvPr/>
        </p:nvSpPr>
        <p:spPr>
          <a:xfrm>
            <a:off x="9835158" y="2861429"/>
            <a:ext cx="4015145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Logs were overwritten when sessions repeated.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835158" y="3586282"/>
            <a:ext cx="4015145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Fixed by timestamp-based folder generation.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835158" y="4443770"/>
            <a:ext cx="4015145" cy="7655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 </a:t>
            </a:r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6. Long Lines Breaking PDF Layout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9835158" y="5413415"/>
            <a:ext cx="4015145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Multi-line text caused FPDF width errors.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9835158" y="6138267"/>
            <a:ext cx="4015145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Implemented safe wrapping + line-splitting logic.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835158" y="6975396"/>
            <a:ext cx="4015145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19971"/>
            <a:ext cx="7350085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Future Scope &amp; Enhancements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1804392"/>
            <a:ext cx="5735479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1. Offline Speech-to-Text (Vosk / Whisper)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793790" y="2358628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Removes Google dependency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793790" y="2734389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Works without internet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793790" y="3110151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More accurate and customizable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793790" y="3611285"/>
            <a:ext cx="5810369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2. Speaker Diarization (Who Spoke When)</a:t>
            </a:r>
            <a:endParaRPr lang="en-US" sz="2250" dirty="0"/>
          </a:p>
        </p:txBody>
      </p:sp>
      <p:sp>
        <p:nvSpPr>
          <p:cNvPr id="8" name="Text 6"/>
          <p:cNvSpPr/>
          <p:nvPr/>
        </p:nvSpPr>
        <p:spPr>
          <a:xfrm>
            <a:off x="793790" y="4165521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Identify multiple speakers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793790" y="4541282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Label Speaker 1, Speaker 2, etc.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793790" y="5042416"/>
            <a:ext cx="3205401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3. Multilingual Support</a:t>
            </a:r>
            <a:endParaRPr lang="en-US" sz="2250" dirty="0"/>
          </a:p>
        </p:txBody>
      </p:sp>
      <p:sp>
        <p:nvSpPr>
          <p:cNvPr id="11" name="Text 9"/>
          <p:cNvSpPr/>
          <p:nvPr/>
        </p:nvSpPr>
        <p:spPr>
          <a:xfrm>
            <a:off x="793790" y="5596652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Support for Hindi, Marathi, Spanish, etc.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793790" y="5972413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Automatic language detection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793790" y="6473547"/>
            <a:ext cx="2892028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endParaRPr lang="en-US" sz="2250" dirty="0"/>
          </a:p>
        </p:txBody>
      </p:sp>
      <p:sp>
        <p:nvSpPr>
          <p:cNvPr id="14" name="Text 12"/>
          <p:cNvSpPr/>
          <p:nvPr/>
        </p:nvSpPr>
        <p:spPr>
          <a:xfrm>
            <a:off x="793790" y="7027783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7557968" y="1804392"/>
            <a:ext cx="2921556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4. Cloud Deployment</a:t>
            </a:r>
            <a:endParaRPr lang="en-US" sz="2250" dirty="0"/>
          </a:p>
        </p:txBody>
      </p:sp>
      <p:sp>
        <p:nvSpPr>
          <p:cNvPr id="16" name="Text 14"/>
          <p:cNvSpPr/>
          <p:nvPr/>
        </p:nvSpPr>
        <p:spPr>
          <a:xfrm>
            <a:off x="7557968" y="2358628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Make app publicly accessible</a:t>
            </a:r>
            <a:endParaRPr lang="en-US" sz="1500" dirty="0"/>
          </a:p>
        </p:txBody>
      </p:sp>
      <p:sp>
        <p:nvSpPr>
          <p:cNvPr id="17" name="Text 15"/>
          <p:cNvSpPr/>
          <p:nvPr/>
        </p:nvSpPr>
        <p:spPr>
          <a:xfrm>
            <a:off x="7557968" y="2734389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Options: Render, AWS, GCP, Azure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7557968" y="3235523"/>
            <a:ext cx="5662374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5. Abstractive Summarization with LLMs</a:t>
            </a:r>
            <a:endParaRPr lang="en-US" sz="2250" dirty="0"/>
          </a:p>
        </p:txBody>
      </p:sp>
      <p:sp>
        <p:nvSpPr>
          <p:cNvPr id="19" name="Text 17"/>
          <p:cNvSpPr/>
          <p:nvPr/>
        </p:nvSpPr>
        <p:spPr>
          <a:xfrm>
            <a:off x="7557968" y="3789759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LLaMA, Mistral, GPT-based summarizers</a:t>
            </a:r>
            <a:endParaRPr lang="en-US" sz="1500" dirty="0"/>
          </a:p>
        </p:txBody>
      </p:sp>
      <p:sp>
        <p:nvSpPr>
          <p:cNvPr id="20" name="Text 18"/>
          <p:cNvSpPr/>
          <p:nvPr/>
        </p:nvSpPr>
        <p:spPr>
          <a:xfrm>
            <a:off x="7557968" y="4165521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More human-like summaries</a:t>
            </a:r>
            <a:endParaRPr lang="en-US" sz="1500" dirty="0"/>
          </a:p>
        </p:txBody>
      </p:sp>
      <p:sp>
        <p:nvSpPr>
          <p:cNvPr id="21" name="Text 19"/>
          <p:cNvSpPr/>
          <p:nvPr/>
        </p:nvSpPr>
        <p:spPr>
          <a:xfrm>
            <a:off x="7557968" y="4666655"/>
            <a:ext cx="3548062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 </a:t>
            </a:r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6. Action Item Extraction</a:t>
            </a:r>
            <a:endParaRPr lang="en-US" sz="2250" dirty="0"/>
          </a:p>
        </p:txBody>
      </p:sp>
      <p:sp>
        <p:nvSpPr>
          <p:cNvPr id="22" name="Text 20"/>
          <p:cNvSpPr/>
          <p:nvPr/>
        </p:nvSpPr>
        <p:spPr>
          <a:xfrm>
            <a:off x="7557968" y="5220891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Detect tasks, deadlines, key decisions</a:t>
            </a:r>
            <a:endParaRPr lang="en-US" sz="1500" dirty="0"/>
          </a:p>
        </p:txBody>
      </p:sp>
      <p:sp>
        <p:nvSpPr>
          <p:cNvPr id="23" name="Text 21"/>
          <p:cNvSpPr/>
          <p:nvPr/>
        </p:nvSpPr>
        <p:spPr>
          <a:xfrm>
            <a:off x="7557968" y="5596652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Format into bullet points automatically</a:t>
            </a:r>
            <a:endParaRPr lang="en-US" sz="1500" dirty="0"/>
          </a:p>
        </p:txBody>
      </p:sp>
      <p:sp>
        <p:nvSpPr>
          <p:cNvPr id="24" name="Text 22"/>
          <p:cNvSpPr/>
          <p:nvPr/>
        </p:nvSpPr>
        <p:spPr>
          <a:xfrm>
            <a:off x="7557968" y="6078498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endParaRPr lang="en-US" sz="15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717113"/>
            <a:ext cx="12791361" cy="679537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680442"/>
            <a:ext cx="12929473" cy="686871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5320" y="514945"/>
            <a:ext cx="3042999" cy="380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Conclusion</a:t>
            </a:r>
            <a:endParaRPr lang="en-US" sz="23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5320" y="1214795"/>
            <a:ext cx="3347204" cy="334720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109573" y="1199555"/>
            <a:ext cx="2041446" cy="228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Mission Accomplished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6109573" y="1629192"/>
            <a:ext cx="60841" cy="60841"/>
          </a:xfrm>
          <a:prstGeom prst="roundRect">
            <a:avLst>
              <a:gd name="adj" fmla="val 751467"/>
            </a:avLst>
          </a:prstGeom>
          <a:solidFill>
            <a:srgbClr val="EEAEF6"/>
          </a:solidFill>
          <a:ln/>
        </p:spPr>
      </p:sp>
      <p:sp>
        <p:nvSpPr>
          <p:cNvPr id="6" name="Text 3"/>
          <p:cNvSpPr/>
          <p:nvPr/>
        </p:nvSpPr>
        <p:spPr>
          <a:xfrm>
            <a:off x="6292096" y="1564600"/>
            <a:ext cx="2298502" cy="190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All Four Milestones Completed</a:t>
            </a:r>
            <a:endParaRPr lang="en-US" sz="1150" dirty="0"/>
          </a:p>
        </p:txBody>
      </p:sp>
      <p:sp>
        <p:nvSpPr>
          <p:cNvPr id="7" name="Text 4"/>
          <p:cNvSpPr/>
          <p:nvPr/>
        </p:nvSpPr>
        <p:spPr>
          <a:xfrm>
            <a:off x="6292096" y="1876425"/>
            <a:ext cx="769048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Delivered on schedule with all requirements met</a:t>
            </a:r>
            <a:endParaRPr lang="en-US" sz="950" dirty="0"/>
          </a:p>
        </p:txBody>
      </p:sp>
      <p:sp>
        <p:nvSpPr>
          <p:cNvPr id="8" name="Shape 5"/>
          <p:cNvSpPr/>
          <p:nvPr/>
        </p:nvSpPr>
        <p:spPr>
          <a:xfrm>
            <a:off x="6109573" y="2379047"/>
            <a:ext cx="60841" cy="60841"/>
          </a:xfrm>
          <a:prstGeom prst="roundRect">
            <a:avLst>
              <a:gd name="adj" fmla="val 751467"/>
            </a:avLst>
          </a:prstGeom>
          <a:solidFill>
            <a:srgbClr val="EEAEF6"/>
          </a:solidFill>
          <a:ln/>
        </p:spPr>
      </p:sp>
      <p:sp>
        <p:nvSpPr>
          <p:cNvPr id="9" name="Text 6"/>
          <p:cNvSpPr/>
          <p:nvPr/>
        </p:nvSpPr>
        <p:spPr>
          <a:xfrm>
            <a:off x="6292096" y="2314456"/>
            <a:ext cx="2602230" cy="190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Fully Functional Meeting Assistant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6292096" y="2626281"/>
            <a:ext cx="769048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End-to-end pipeline from audio to actionable summaries</a:t>
            </a:r>
            <a:endParaRPr lang="en-US" sz="950" dirty="0"/>
          </a:p>
        </p:txBody>
      </p:sp>
      <p:sp>
        <p:nvSpPr>
          <p:cNvPr id="11" name="Shape 8"/>
          <p:cNvSpPr/>
          <p:nvPr/>
        </p:nvSpPr>
        <p:spPr>
          <a:xfrm>
            <a:off x="6109573" y="3128903"/>
            <a:ext cx="60841" cy="60841"/>
          </a:xfrm>
          <a:prstGeom prst="roundRect">
            <a:avLst>
              <a:gd name="adj" fmla="val 751467"/>
            </a:avLst>
          </a:prstGeom>
          <a:solidFill>
            <a:srgbClr val="EEAEF6"/>
          </a:solidFill>
          <a:ln/>
        </p:spPr>
      </p:sp>
      <p:sp>
        <p:nvSpPr>
          <p:cNvPr id="12" name="Text 9"/>
          <p:cNvSpPr/>
          <p:nvPr/>
        </p:nvSpPr>
        <p:spPr>
          <a:xfrm>
            <a:off x="6292096" y="3064312"/>
            <a:ext cx="2293501" cy="190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Professional Export &amp; Delivery</a:t>
            </a:r>
            <a:endParaRPr lang="en-US" sz="1150" dirty="0"/>
          </a:p>
        </p:txBody>
      </p:sp>
      <p:sp>
        <p:nvSpPr>
          <p:cNvPr id="13" name="Text 10"/>
          <p:cNvSpPr/>
          <p:nvPr/>
        </p:nvSpPr>
        <p:spPr>
          <a:xfrm>
            <a:off x="6292096" y="3376136"/>
            <a:ext cx="769048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Multiple formats with automated email distribution</a:t>
            </a:r>
            <a:endParaRPr lang="en-US" sz="950" dirty="0"/>
          </a:p>
        </p:txBody>
      </p:sp>
      <p:sp>
        <p:nvSpPr>
          <p:cNvPr id="14" name="Shape 11"/>
          <p:cNvSpPr/>
          <p:nvPr/>
        </p:nvSpPr>
        <p:spPr>
          <a:xfrm>
            <a:off x="6109573" y="3878759"/>
            <a:ext cx="60841" cy="60841"/>
          </a:xfrm>
          <a:prstGeom prst="roundRect">
            <a:avLst>
              <a:gd name="adj" fmla="val 751467"/>
            </a:avLst>
          </a:prstGeom>
          <a:solidFill>
            <a:srgbClr val="EEAEF6"/>
          </a:solidFill>
          <a:ln/>
        </p:spPr>
      </p:sp>
      <p:sp>
        <p:nvSpPr>
          <p:cNvPr id="15" name="Text 12"/>
          <p:cNvSpPr/>
          <p:nvPr/>
        </p:nvSpPr>
        <p:spPr>
          <a:xfrm>
            <a:off x="6292096" y="3814167"/>
            <a:ext cx="1867495" cy="190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Demo-Ready Application</a:t>
            </a:r>
            <a:endParaRPr lang="en-US" sz="1150" dirty="0"/>
          </a:p>
        </p:txBody>
      </p:sp>
      <p:sp>
        <p:nvSpPr>
          <p:cNvPr id="16" name="Text 13"/>
          <p:cNvSpPr/>
          <p:nvPr/>
        </p:nvSpPr>
        <p:spPr>
          <a:xfrm>
            <a:off x="6292096" y="4125992"/>
            <a:ext cx="769048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Polished UI ready for stakeholder presentation</a:t>
            </a:r>
            <a:endParaRPr lang="en-US" sz="950" dirty="0"/>
          </a:p>
        </p:txBody>
      </p:sp>
      <p:sp>
        <p:nvSpPr>
          <p:cNvPr id="17" name="Text 14"/>
          <p:cNvSpPr/>
          <p:nvPr/>
        </p:nvSpPr>
        <p:spPr>
          <a:xfrm>
            <a:off x="655320" y="4835843"/>
            <a:ext cx="1331976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Thank you for your attention. Ready for questions and demonstration.</a:t>
            </a:r>
            <a:endParaRPr lang="en-US" sz="950" dirty="0"/>
          </a:p>
        </p:txBody>
      </p:sp>
      <p:pic>
        <p:nvPicPr>
          <p:cNvPr id="1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8827" y="5167432"/>
            <a:ext cx="6732746" cy="3081338"/>
          </a:xfrm>
          <a:prstGeom prst="rect">
            <a:avLst/>
          </a:prstGeom>
        </p:spPr>
      </p:pic>
      <p:pic>
        <p:nvPicPr>
          <p:cNvPr id="19" name="Image 2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89781" y="5936759"/>
            <a:ext cx="432882" cy="432882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9104110" y="7395300"/>
            <a:ext cx="1264015" cy="48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Cloud Deployment</a:t>
            </a:r>
            <a:endParaRPr lang="en-US" sz="1350" dirty="0"/>
          </a:p>
        </p:txBody>
      </p:sp>
      <p:pic>
        <p:nvPicPr>
          <p:cNvPr id="21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05028" y="5937571"/>
            <a:ext cx="432881" cy="432882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511105" y="7395300"/>
            <a:ext cx="1264015" cy="48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Multilingual Support</a:t>
            </a:r>
            <a:endParaRPr lang="en-US" sz="1350" dirty="0"/>
          </a:p>
        </p:txBody>
      </p:sp>
      <p:pic>
        <p:nvPicPr>
          <p:cNvPr id="23" name="Image 4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320680" y="5937571"/>
            <a:ext cx="432881" cy="432882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5926757" y="7395300"/>
            <a:ext cx="1264015" cy="48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Speaker Diarization</a:t>
            </a:r>
            <a:endParaRPr lang="en-US" sz="1350" dirty="0"/>
          </a:p>
        </p:txBody>
      </p:sp>
      <p:pic>
        <p:nvPicPr>
          <p:cNvPr id="25" name="Image 5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727675" y="5937571"/>
            <a:ext cx="432882" cy="432882"/>
          </a:xfrm>
          <a:prstGeom prst="rect">
            <a:avLst/>
          </a:prstGeom>
        </p:spPr>
      </p:pic>
      <p:sp>
        <p:nvSpPr>
          <p:cNvPr id="26" name="Text 18"/>
          <p:cNvSpPr/>
          <p:nvPr/>
        </p:nvSpPr>
        <p:spPr>
          <a:xfrm>
            <a:off x="4307779" y="7517048"/>
            <a:ext cx="1264015" cy="243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Offline STT</a:t>
            </a:r>
            <a:endParaRPr lang="en-US" sz="1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8901"/>
            <a:ext cx="5103614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Project Overview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93790" y="1775103"/>
            <a:ext cx="1304282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comprehensive end-to-end solution that transforms meeting audio into actionable summaries with seamless export and delivery options.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93790" y="2658070"/>
            <a:ext cx="6419374" cy="2319218"/>
          </a:xfrm>
          <a:prstGeom prst="roundRect">
            <a:avLst>
              <a:gd name="adj" fmla="val 3697"/>
            </a:avLst>
          </a:prstGeom>
          <a:solidFill>
            <a:srgbClr val="282D5E"/>
          </a:solidFill>
          <a:ln/>
        </p:spPr>
      </p:sp>
      <p:sp>
        <p:nvSpPr>
          <p:cNvPr id="5" name="Shape 3"/>
          <p:cNvSpPr/>
          <p:nvPr/>
        </p:nvSpPr>
        <p:spPr>
          <a:xfrm>
            <a:off x="997863" y="2862143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EEAEF6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66217" y="3030498"/>
            <a:ext cx="275511" cy="275511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97863" y="3678555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Audio Capture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997863" y="4119801"/>
            <a:ext cx="6011228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Live recording and file upload support for flexible input methods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417237" y="2658070"/>
            <a:ext cx="6419374" cy="2319218"/>
          </a:xfrm>
          <a:prstGeom prst="roundRect">
            <a:avLst>
              <a:gd name="adj" fmla="val 3697"/>
            </a:avLst>
          </a:prstGeom>
          <a:solidFill>
            <a:srgbClr val="282D5E"/>
          </a:solidFill>
          <a:ln/>
        </p:spPr>
      </p:sp>
      <p:sp>
        <p:nvSpPr>
          <p:cNvPr id="10" name="Shape 7"/>
          <p:cNvSpPr/>
          <p:nvPr/>
        </p:nvSpPr>
        <p:spPr>
          <a:xfrm>
            <a:off x="7621310" y="2862143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EEAEF6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89664" y="3030498"/>
            <a:ext cx="275511" cy="275511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621310" y="3678555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Smart Processing</a:t>
            </a:r>
            <a:endParaRPr lang="en-US" sz="2000" dirty="0"/>
          </a:p>
        </p:txBody>
      </p:sp>
      <p:sp>
        <p:nvSpPr>
          <p:cNvPr id="13" name="Text 9"/>
          <p:cNvSpPr/>
          <p:nvPr/>
        </p:nvSpPr>
        <p:spPr>
          <a:xfrm>
            <a:off x="7621310" y="4119801"/>
            <a:ext cx="6011228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TF-IDF extractive summarization for key insights extraction</a:t>
            </a: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793790" y="5181362"/>
            <a:ext cx="6419374" cy="2319218"/>
          </a:xfrm>
          <a:prstGeom prst="roundRect">
            <a:avLst>
              <a:gd name="adj" fmla="val 3697"/>
            </a:avLst>
          </a:prstGeom>
          <a:solidFill>
            <a:srgbClr val="282D5E"/>
          </a:solidFill>
          <a:ln/>
        </p:spPr>
      </p:sp>
      <p:sp>
        <p:nvSpPr>
          <p:cNvPr id="15" name="Shape 11"/>
          <p:cNvSpPr/>
          <p:nvPr/>
        </p:nvSpPr>
        <p:spPr>
          <a:xfrm>
            <a:off x="997863" y="5385435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EEAEF6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66217" y="5553789"/>
            <a:ext cx="275511" cy="275511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97863" y="6201847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Export Options</a:t>
            </a:r>
            <a:endParaRPr lang="en-US" sz="2000" dirty="0"/>
          </a:p>
        </p:txBody>
      </p:sp>
      <p:sp>
        <p:nvSpPr>
          <p:cNvPr id="18" name="Text 13"/>
          <p:cNvSpPr/>
          <p:nvPr/>
        </p:nvSpPr>
        <p:spPr>
          <a:xfrm>
            <a:off x="997863" y="6643092"/>
            <a:ext cx="6011228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PDF, Markdown, and TXT formats for versatile distribution</a:t>
            </a:r>
            <a:endParaRPr lang="en-US" sz="1600" dirty="0"/>
          </a:p>
        </p:txBody>
      </p:sp>
      <p:sp>
        <p:nvSpPr>
          <p:cNvPr id="19" name="Shape 14"/>
          <p:cNvSpPr/>
          <p:nvPr/>
        </p:nvSpPr>
        <p:spPr>
          <a:xfrm>
            <a:off x="7417237" y="5181362"/>
            <a:ext cx="6419374" cy="2319218"/>
          </a:xfrm>
          <a:prstGeom prst="roundRect">
            <a:avLst>
              <a:gd name="adj" fmla="val 3697"/>
            </a:avLst>
          </a:prstGeom>
          <a:solidFill>
            <a:srgbClr val="282D5E"/>
          </a:solidFill>
          <a:ln/>
        </p:spPr>
      </p:sp>
      <p:sp>
        <p:nvSpPr>
          <p:cNvPr id="20" name="Shape 15"/>
          <p:cNvSpPr/>
          <p:nvPr/>
        </p:nvSpPr>
        <p:spPr>
          <a:xfrm>
            <a:off x="7621310" y="5385435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EEAEF6"/>
          </a:solidFill>
          <a:ln/>
        </p:spPr>
      </p:sp>
      <p:pic>
        <p:nvPicPr>
          <p:cNvPr id="21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789664" y="5553789"/>
            <a:ext cx="275511" cy="275511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621310" y="6201847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Delivery System</a:t>
            </a:r>
            <a:endParaRPr lang="en-US" sz="2000" dirty="0"/>
          </a:p>
        </p:txBody>
      </p:sp>
      <p:sp>
        <p:nvSpPr>
          <p:cNvPr id="23" name="Text 17"/>
          <p:cNvSpPr/>
          <p:nvPr/>
        </p:nvSpPr>
        <p:spPr>
          <a:xfrm>
            <a:off x="7621310" y="6643092"/>
            <a:ext cx="6011228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Automated email delivery with comprehensive session logging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08541"/>
            <a:ext cx="5387102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Speech-to-Text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6280190" y="1705094"/>
            <a:ext cx="7556421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foundation of our system: converting spoken words into accurate, machine-readable text using industry-standard recognition technology.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6280190" y="2981920"/>
            <a:ext cx="215384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01</a:t>
            </a:r>
            <a:endParaRPr lang="en-US" sz="1650" dirty="0"/>
          </a:p>
        </p:txBody>
      </p:sp>
      <p:sp>
        <p:nvSpPr>
          <p:cNvPr id="6" name="Shape 3"/>
          <p:cNvSpPr/>
          <p:nvPr/>
        </p:nvSpPr>
        <p:spPr>
          <a:xfrm>
            <a:off x="6280190" y="3317558"/>
            <a:ext cx="3670459" cy="30480"/>
          </a:xfrm>
          <a:prstGeom prst="rect">
            <a:avLst/>
          </a:prstGeom>
          <a:solidFill>
            <a:srgbClr val="EEAEF6"/>
          </a:solidFill>
          <a:ln/>
        </p:spPr>
      </p:sp>
      <p:sp>
        <p:nvSpPr>
          <p:cNvPr id="7" name="Text 4"/>
          <p:cNvSpPr/>
          <p:nvPr/>
        </p:nvSpPr>
        <p:spPr>
          <a:xfrm>
            <a:off x="6280190" y="3486150"/>
            <a:ext cx="3670459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Google SpeechRecognition Integration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6280190" y="4288512"/>
            <a:ext cx="3670459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Implemented robust speech recognition engine with high accuracy rates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10166033" y="2981920"/>
            <a:ext cx="215384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02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0166033" y="3317558"/>
            <a:ext cx="3670578" cy="30480"/>
          </a:xfrm>
          <a:prstGeom prst="rect">
            <a:avLst/>
          </a:prstGeom>
          <a:solidFill>
            <a:srgbClr val="EEAEF6"/>
          </a:solidFill>
          <a:ln/>
        </p:spPr>
      </p:sp>
      <p:sp>
        <p:nvSpPr>
          <p:cNvPr id="11" name="Text 8"/>
          <p:cNvSpPr/>
          <p:nvPr/>
        </p:nvSpPr>
        <p:spPr>
          <a:xfrm>
            <a:off x="10166033" y="3486150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Dual Input Support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10166033" y="3951923"/>
            <a:ext cx="3670578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WAV file upload and real-time microphone recording capabilities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6280190" y="5699879"/>
            <a:ext cx="215384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DCE6"/>
                </a:solidFill>
                <a:latin typeface="Bricolage Grotesque Light" pitchFamily="34" charset="0"/>
                <a:ea typeface="Bricolage Grotesque Light" pitchFamily="34" charset="-122"/>
                <a:cs typeface="Bricolage Grotesque Light" pitchFamily="34" charset="-120"/>
              </a:rPr>
              <a:t>03</a:t>
            </a:r>
            <a:endParaRPr lang="en-US" sz="1650" dirty="0"/>
          </a:p>
        </p:txBody>
      </p:sp>
      <p:sp>
        <p:nvSpPr>
          <p:cNvPr id="14" name="Shape 11"/>
          <p:cNvSpPr/>
          <p:nvPr/>
        </p:nvSpPr>
        <p:spPr>
          <a:xfrm>
            <a:off x="6280190" y="6035516"/>
            <a:ext cx="7556421" cy="30480"/>
          </a:xfrm>
          <a:prstGeom prst="rect">
            <a:avLst/>
          </a:prstGeom>
          <a:solidFill>
            <a:srgbClr val="EEAEF6"/>
          </a:solidFill>
          <a:ln/>
        </p:spPr>
      </p:sp>
      <p:sp>
        <p:nvSpPr>
          <p:cNvPr id="15" name="Text 12"/>
          <p:cNvSpPr/>
          <p:nvPr/>
        </p:nvSpPr>
        <p:spPr>
          <a:xfrm>
            <a:off x="6280190" y="6204109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Quality Assurance</a:t>
            </a:r>
            <a:endParaRPr lang="en-US" sz="2100" dirty="0"/>
          </a:p>
        </p:txBody>
      </p:sp>
      <p:sp>
        <p:nvSpPr>
          <p:cNvPr id="16" name="Text 13"/>
          <p:cNvSpPr/>
          <p:nvPr/>
        </p:nvSpPr>
        <p:spPr>
          <a:xfrm>
            <a:off x="6280190" y="6669881"/>
            <a:ext cx="755642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Target Word Error Rate (WER) below 15% through audio preprocessing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Summarization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68366"/>
            <a:ext cx="4975979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Intelligent Content Extraction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2820472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Leveraging TF-IDF (Term Frequency-Inverse Document Frequency) methodology to identify and extract the most relevant information from transcribed content.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35993"/>
            <a:ext cx="35841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Key Performance Metrics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71713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ROUGE score target exceeding 0.40 for summary quality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59335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Extractive approach preserves original phrasing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60153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Clean, structured output with logical flow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043732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Automatic key point identification</a:t>
            </a:r>
            <a:endParaRPr lang="en-US" sz="175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075" y="623768"/>
            <a:ext cx="3682484" cy="460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8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UI Integration</a:t>
            </a:r>
            <a:endParaRPr lang="en-US" sz="2850" dirty="0"/>
          </a:p>
        </p:txBody>
      </p:sp>
      <p:sp>
        <p:nvSpPr>
          <p:cNvPr id="4" name="Text 1"/>
          <p:cNvSpPr/>
          <p:nvPr/>
        </p:nvSpPr>
        <p:spPr>
          <a:xfrm>
            <a:off x="793075" y="1304925"/>
            <a:ext cx="7557849" cy="4712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Designing an intuitive, professional interface that makes meeting summarization accessible to all users, regardless of technical expertise.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793075" y="2162651"/>
            <a:ext cx="7557849" cy="1084659"/>
          </a:xfrm>
          <a:prstGeom prst="roundRect">
            <a:avLst>
              <a:gd name="adj" fmla="val 6744"/>
            </a:avLst>
          </a:prstGeom>
          <a:solidFill>
            <a:srgbClr val="090E3F"/>
          </a:solidFill>
          <a:ln/>
        </p:spPr>
      </p:sp>
      <p:sp>
        <p:nvSpPr>
          <p:cNvPr id="6" name="Shape 3"/>
          <p:cNvSpPr/>
          <p:nvPr/>
        </p:nvSpPr>
        <p:spPr>
          <a:xfrm>
            <a:off x="793075" y="2147411"/>
            <a:ext cx="7557849" cy="60960"/>
          </a:xfrm>
          <a:prstGeom prst="roundRect">
            <a:avLst>
              <a:gd name="adj" fmla="val 101487"/>
            </a:avLst>
          </a:prstGeom>
          <a:solidFill>
            <a:srgbClr val="EEAEF6"/>
          </a:solidFill>
          <a:ln/>
        </p:spPr>
      </p:sp>
      <p:sp>
        <p:nvSpPr>
          <p:cNvPr id="7" name="Shape 4"/>
          <p:cNvSpPr/>
          <p:nvPr/>
        </p:nvSpPr>
        <p:spPr>
          <a:xfrm>
            <a:off x="4351080" y="1941790"/>
            <a:ext cx="441841" cy="441841"/>
          </a:xfrm>
          <a:prstGeom prst="roundRect">
            <a:avLst>
              <a:gd name="adj" fmla="val 206952"/>
            </a:avLst>
          </a:prstGeom>
          <a:solidFill>
            <a:srgbClr val="EEAEF6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83596" y="2074307"/>
            <a:ext cx="176689" cy="17668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55596" y="2530793"/>
            <a:ext cx="1944767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Streamlit Framework</a:t>
            </a:r>
            <a:endParaRPr lang="en-US" sz="1400" dirty="0"/>
          </a:p>
        </p:txBody>
      </p:sp>
      <p:sp>
        <p:nvSpPr>
          <p:cNvPr id="10" name="Text 6"/>
          <p:cNvSpPr/>
          <p:nvPr/>
        </p:nvSpPr>
        <p:spPr>
          <a:xfrm>
            <a:off x="955596" y="2849166"/>
            <a:ext cx="7232809" cy="235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Built on modern, responsive web framework for seamless user experience</a:t>
            </a:r>
            <a:endParaRPr lang="en-US" sz="1150" dirty="0"/>
          </a:p>
        </p:txBody>
      </p:sp>
      <p:sp>
        <p:nvSpPr>
          <p:cNvPr id="11" name="Shape 7"/>
          <p:cNvSpPr/>
          <p:nvPr/>
        </p:nvSpPr>
        <p:spPr>
          <a:xfrm>
            <a:off x="793075" y="3615452"/>
            <a:ext cx="7557849" cy="1084659"/>
          </a:xfrm>
          <a:prstGeom prst="roundRect">
            <a:avLst>
              <a:gd name="adj" fmla="val 6744"/>
            </a:avLst>
          </a:prstGeom>
          <a:solidFill>
            <a:srgbClr val="090E3F"/>
          </a:solidFill>
          <a:ln/>
        </p:spPr>
      </p:sp>
      <p:sp>
        <p:nvSpPr>
          <p:cNvPr id="12" name="Shape 8"/>
          <p:cNvSpPr/>
          <p:nvPr/>
        </p:nvSpPr>
        <p:spPr>
          <a:xfrm>
            <a:off x="793075" y="3600212"/>
            <a:ext cx="7557849" cy="60960"/>
          </a:xfrm>
          <a:prstGeom prst="roundRect">
            <a:avLst>
              <a:gd name="adj" fmla="val 101487"/>
            </a:avLst>
          </a:prstGeom>
          <a:solidFill>
            <a:srgbClr val="EEAEF6"/>
          </a:solidFill>
          <a:ln/>
        </p:spPr>
      </p:sp>
      <p:sp>
        <p:nvSpPr>
          <p:cNvPr id="13" name="Shape 9"/>
          <p:cNvSpPr/>
          <p:nvPr/>
        </p:nvSpPr>
        <p:spPr>
          <a:xfrm>
            <a:off x="4351080" y="3394591"/>
            <a:ext cx="441841" cy="441841"/>
          </a:xfrm>
          <a:prstGeom prst="roundRect">
            <a:avLst>
              <a:gd name="adj" fmla="val 206952"/>
            </a:avLst>
          </a:prstGeom>
          <a:solidFill>
            <a:srgbClr val="EEAEF6"/>
          </a:solidFill>
          <a:ln/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83596" y="3527108"/>
            <a:ext cx="176689" cy="176689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955596" y="3983593"/>
            <a:ext cx="1841183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Flexible Workflow</a:t>
            </a:r>
            <a:endParaRPr lang="en-US" sz="1400" dirty="0"/>
          </a:p>
        </p:txBody>
      </p:sp>
      <p:sp>
        <p:nvSpPr>
          <p:cNvPr id="16" name="Text 11"/>
          <p:cNvSpPr/>
          <p:nvPr/>
        </p:nvSpPr>
        <p:spPr>
          <a:xfrm>
            <a:off x="955596" y="4301966"/>
            <a:ext cx="7232809" cy="235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Choose between live recording or file upload based on user needs</a:t>
            </a:r>
            <a:endParaRPr lang="en-US" sz="1150" dirty="0"/>
          </a:p>
        </p:txBody>
      </p:sp>
      <p:sp>
        <p:nvSpPr>
          <p:cNvPr id="17" name="Shape 12"/>
          <p:cNvSpPr/>
          <p:nvPr/>
        </p:nvSpPr>
        <p:spPr>
          <a:xfrm>
            <a:off x="793075" y="5068252"/>
            <a:ext cx="7557849" cy="1084659"/>
          </a:xfrm>
          <a:prstGeom prst="roundRect">
            <a:avLst>
              <a:gd name="adj" fmla="val 6744"/>
            </a:avLst>
          </a:prstGeom>
          <a:solidFill>
            <a:srgbClr val="090E3F"/>
          </a:solidFill>
          <a:ln/>
        </p:spPr>
      </p:sp>
      <p:sp>
        <p:nvSpPr>
          <p:cNvPr id="18" name="Shape 13"/>
          <p:cNvSpPr/>
          <p:nvPr/>
        </p:nvSpPr>
        <p:spPr>
          <a:xfrm>
            <a:off x="793075" y="5053013"/>
            <a:ext cx="7557849" cy="60960"/>
          </a:xfrm>
          <a:prstGeom prst="roundRect">
            <a:avLst>
              <a:gd name="adj" fmla="val 101487"/>
            </a:avLst>
          </a:prstGeom>
          <a:solidFill>
            <a:srgbClr val="EEAEF6"/>
          </a:solidFill>
          <a:ln/>
        </p:spPr>
      </p:sp>
      <p:sp>
        <p:nvSpPr>
          <p:cNvPr id="19" name="Shape 14"/>
          <p:cNvSpPr/>
          <p:nvPr/>
        </p:nvSpPr>
        <p:spPr>
          <a:xfrm>
            <a:off x="4351080" y="4847392"/>
            <a:ext cx="441841" cy="441841"/>
          </a:xfrm>
          <a:prstGeom prst="roundRect">
            <a:avLst>
              <a:gd name="adj" fmla="val 206952"/>
            </a:avLst>
          </a:prstGeom>
          <a:solidFill>
            <a:srgbClr val="EEAEF6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83596" y="4979908"/>
            <a:ext cx="176689" cy="176689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955596" y="5436394"/>
            <a:ext cx="1841183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Professional Design</a:t>
            </a:r>
            <a:endParaRPr lang="en-US" sz="1400" dirty="0"/>
          </a:p>
        </p:txBody>
      </p:sp>
      <p:sp>
        <p:nvSpPr>
          <p:cNvPr id="22" name="Text 16"/>
          <p:cNvSpPr/>
          <p:nvPr/>
        </p:nvSpPr>
        <p:spPr>
          <a:xfrm>
            <a:off x="955596" y="5754767"/>
            <a:ext cx="7232809" cy="235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Modern blue theme with clean typography and intuitive navigation</a:t>
            </a:r>
            <a:endParaRPr lang="en-US" sz="1150" dirty="0"/>
          </a:p>
        </p:txBody>
      </p:sp>
      <p:sp>
        <p:nvSpPr>
          <p:cNvPr id="23" name="Shape 17"/>
          <p:cNvSpPr/>
          <p:nvPr/>
        </p:nvSpPr>
        <p:spPr>
          <a:xfrm>
            <a:off x="793075" y="6521053"/>
            <a:ext cx="7557849" cy="1084659"/>
          </a:xfrm>
          <a:prstGeom prst="roundRect">
            <a:avLst>
              <a:gd name="adj" fmla="val 6744"/>
            </a:avLst>
          </a:prstGeom>
          <a:solidFill>
            <a:srgbClr val="090E3F"/>
          </a:solidFill>
          <a:ln/>
        </p:spPr>
      </p:sp>
      <p:sp>
        <p:nvSpPr>
          <p:cNvPr id="24" name="Shape 18"/>
          <p:cNvSpPr/>
          <p:nvPr/>
        </p:nvSpPr>
        <p:spPr>
          <a:xfrm>
            <a:off x="793075" y="6505813"/>
            <a:ext cx="7557849" cy="60960"/>
          </a:xfrm>
          <a:prstGeom prst="roundRect">
            <a:avLst>
              <a:gd name="adj" fmla="val 101487"/>
            </a:avLst>
          </a:prstGeom>
          <a:solidFill>
            <a:srgbClr val="EEAEF6"/>
          </a:solidFill>
          <a:ln/>
        </p:spPr>
      </p:sp>
      <p:sp>
        <p:nvSpPr>
          <p:cNvPr id="25" name="Shape 19"/>
          <p:cNvSpPr/>
          <p:nvPr/>
        </p:nvSpPr>
        <p:spPr>
          <a:xfrm>
            <a:off x="4351080" y="6300192"/>
            <a:ext cx="441841" cy="441841"/>
          </a:xfrm>
          <a:prstGeom prst="roundRect">
            <a:avLst>
              <a:gd name="adj" fmla="val 206952"/>
            </a:avLst>
          </a:prstGeom>
          <a:solidFill>
            <a:srgbClr val="EEAEF6"/>
          </a:solidFill>
          <a:ln/>
        </p:spPr>
      </p:sp>
      <p:pic>
        <p:nvPicPr>
          <p:cNvPr id="26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483596" y="6432709"/>
            <a:ext cx="176689" cy="176689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955596" y="6889194"/>
            <a:ext cx="1841183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Real-Time Display</a:t>
            </a:r>
            <a:endParaRPr lang="en-US" sz="1400" dirty="0"/>
          </a:p>
        </p:txBody>
      </p:sp>
      <p:sp>
        <p:nvSpPr>
          <p:cNvPr id="28" name="Text 21"/>
          <p:cNvSpPr/>
          <p:nvPr/>
        </p:nvSpPr>
        <p:spPr>
          <a:xfrm>
            <a:off x="955596" y="7207568"/>
            <a:ext cx="7232809" cy="235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Instant transcription and summary visualization upon processing</a:t>
            </a:r>
            <a:endParaRPr lang="en-US" sz="1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6235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Final Delivery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1811298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Completing the ecosystem with comprehensive export capabilities, automated distribution, and session tracking for enterprise-grade functionality.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3819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Export Capabilities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3963114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PDF format: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Professional documents with formatted layout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131118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Markdown: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Developer-friendly plain text with structure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6299121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TXT files: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Universal compatibility for any system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2721" y="33819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Delivery &amp; Tracking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42721" y="3963114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SMTP email: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Automated delivery to stakeholders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42721" y="4768215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Session logging: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JSON and CSV format tracking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42721" y="5573316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Full integration: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All components working seamlessly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0309" y="448032"/>
            <a:ext cx="2725103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System Architecture</a:t>
            </a:r>
            <a:endParaRPr lang="en-US" sz="2050" dirty="0"/>
          </a:p>
        </p:txBody>
      </p:sp>
      <p:sp>
        <p:nvSpPr>
          <p:cNvPr id="3" name="Text 1"/>
          <p:cNvSpPr/>
          <p:nvPr/>
        </p:nvSpPr>
        <p:spPr>
          <a:xfrm>
            <a:off x="570309" y="990838"/>
            <a:ext cx="13489781" cy="169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modular, scalable design that ensures reliability and maintainability across all components of the meeting summarization pipeline.</a:t>
            </a:r>
            <a:endParaRPr lang="en-US" sz="8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30441" y="1279446"/>
            <a:ext cx="7569398" cy="383357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095244" y="3029622"/>
            <a:ext cx="1218768" cy="4932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Flexible Workflow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4095244" y="3592973"/>
            <a:ext cx="1218768" cy="394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Live recording or file upload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5489376" y="3222520"/>
            <a:ext cx="1218768" cy="4932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Professional Design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5489376" y="3785872"/>
            <a:ext cx="1218768" cy="394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Modern blue theme UI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6857202" y="3459259"/>
            <a:ext cx="1218768" cy="493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Real-Time Display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6857202" y="4022611"/>
            <a:ext cx="1218768" cy="591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Instant transcription &amp; summary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8146115" y="3704767"/>
            <a:ext cx="1218769" cy="4932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Export Capabilities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8146115" y="4268118"/>
            <a:ext cx="1218769" cy="591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PDF, Markdown, TXT exports</a:t>
            </a:r>
            <a:endParaRPr lang="en-US" sz="1050" dirty="0"/>
          </a:p>
        </p:txBody>
      </p:sp>
      <p:sp>
        <p:nvSpPr>
          <p:cNvPr id="13" name="Text 10"/>
          <p:cNvSpPr/>
          <p:nvPr/>
        </p:nvSpPr>
        <p:spPr>
          <a:xfrm>
            <a:off x="9443798" y="3941506"/>
            <a:ext cx="1218768" cy="4932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Delivery &amp; Tracking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9443798" y="4504858"/>
            <a:ext cx="1218768" cy="591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Automated delivery and logs</a:t>
            </a:r>
            <a:endParaRPr lang="en-US" sz="1050" dirty="0"/>
          </a:p>
        </p:txBody>
      </p:sp>
      <p:pic>
        <p:nvPicPr>
          <p:cNvPr id="1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309" y="5232083"/>
            <a:ext cx="529590" cy="635437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1205746" y="5337929"/>
            <a:ext cx="1323975" cy="165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0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Audio Input</a:t>
            </a:r>
            <a:endParaRPr lang="en-US" sz="1000" dirty="0"/>
          </a:p>
        </p:txBody>
      </p:sp>
      <p:sp>
        <p:nvSpPr>
          <p:cNvPr id="17" name="Text 13"/>
          <p:cNvSpPr/>
          <p:nvPr/>
        </p:nvSpPr>
        <p:spPr>
          <a:xfrm>
            <a:off x="1205746" y="5566886"/>
            <a:ext cx="12854345" cy="169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File upload or live recording</a:t>
            </a:r>
            <a:endParaRPr lang="en-US" sz="800" dirty="0"/>
          </a:p>
        </p:txBody>
      </p:sp>
      <p:pic>
        <p:nvPicPr>
          <p:cNvPr id="1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309" y="5867519"/>
            <a:ext cx="529590" cy="635437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1205746" y="5973366"/>
            <a:ext cx="1323975" cy="165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0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STT Engine</a:t>
            </a:r>
            <a:endParaRPr lang="en-US" sz="1000" dirty="0"/>
          </a:p>
        </p:txBody>
      </p:sp>
      <p:sp>
        <p:nvSpPr>
          <p:cNvPr id="20" name="Text 15"/>
          <p:cNvSpPr/>
          <p:nvPr/>
        </p:nvSpPr>
        <p:spPr>
          <a:xfrm>
            <a:off x="1205746" y="6202323"/>
            <a:ext cx="12854345" cy="169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Speech recognition processing</a:t>
            </a:r>
            <a:endParaRPr lang="en-US" sz="800" dirty="0"/>
          </a:p>
        </p:txBody>
      </p:sp>
      <p:pic>
        <p:nvPicPr>
          <p:cNvPr id="2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309" y="6502956"/>
            <a:ext cx="529590" cy="635437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1205746" y="6608802"/>
            <a:ext cx="1323975" cy="165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0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TF-IDF Summarizer</a:t>
            </a:r>
            <a:endParaRPr lang="en-US" sz="1000" dirty="0"/>
          </a:p>
        </p:txBody>
      </p:sp>
      <p:sp>
        <p:nvSpPr>
          <p:cNvPr id="23" name="Text 17"/>
          <p:cNvSpPr/>
          <p:nvPr/>
        </p:nvSpPr>
        <p:spPr>
          <a:xfrm>
            <a:off x="1205746" y="6837759"/>
            <a:ext cx="12854345" cy="169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Intelligent content extraction</a:t>
            </a:r>
            <a:endParaRPr lang="en-US" sz="800" dirty="0"/>
          </a:p>
        </p:txBody>
      </p:sp>
      <p:pic>
        <p:nvPicPr>
          <p:cNvPr id="2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309" y="7138392"/>
            <a:ext cx="529590" cy="635437"/>
          </a:xfrm>
          <a:prstGeom prst="rect">
            <a:avLst/>
          </a:prstGeom>
        </p:spPr>
      </p:pic>
      <p:sp>
        <p:nvSpPr>
          <p:cNvPr id="25" name="Text 18"/>
          <p:cNvSpPr/>
          <p:nvPr/>
        </p:nvSpPr>
        <p:spPr>
          <a:xfrm>
            <a:off x="1205746" y="7244239"/>
            <a:ext cx="1323975" cy="165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0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Export System</a:t>
            </a:r>
            <a:endParaRPr lang="en-US" sz="1000" dirty="0"/>
          </a:p>
        </p:txBody>
      </p:sp>
      <p:sp>
        <p:nvSpPr>
          <p:cNvPr id="26" name="Text 19"/>
          <p:cNvSpPr/>
          <p:nvPr/>
        </p:nvSpPr>
        <p:spPr>
          <a:xfrm>
            <a:off x="1205746" y="7473196"/>
            <a:ext cx="12854345" cy="169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Multi-format generation</a:t>
            </a:r>
            <a:endParaRPr lang="en-US" sz="800" dirty="0"/>
          </a:p>
        </p:txBody>
      </p:sp>
      <p:pic>
        <p:nvPicPr>
          <p:cNvPr id="27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0309" y="7773829"/>
            <a:ext cx="529590" cy="635437"/>
          </a:xfrm>
          <a:prstGeom prst="rect">
            <a:avLst/>
          </a:prstGeom>
        </p:spPr>
      </p:pic>
      <p:sp>
        <p:nvSpPr>
          <p:cNvPr id="28" name="Text 20"/>
          <p:cNvSpPr/>
          <p:nvPr/>
        </p:nvSpPr>
        <p:spPr>
          <a:xfrm>
            <a:off x="1205746" y="7879675"/>
            <a:ext cx="1323975" cy="165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0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Email &amp; Logging</a:t>
            </a:r>
            <a:endParaRPr lang="en-US" sz="1000" dirty="0"/>
          </a:p>
        </p:txBody>
      </p:sp>
      <p:sp>
        <p:nvSpPr>
          <p:cNvPr id="29" name="Text 21"/>
          <p:cNvSpPr/>
          <p:nvPr/>
        </p:nvSpPr>
        <p:spPr>
          <a:xfrm>
            <a:off x="1205746" y="8108633"/>
            <a:ext cx="12854345" cy="169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Delivery and tracking</a:t>
            </a:r>
            <a:endParaRPr lang="en-US" sz="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58309"/>
            <a:ext cx="5538311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Tools &amp; Technologies Used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93790" y="1698069"/>
            <a:ext cx="631388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Python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793790" y="2123242"/>
            <a:ext cx="631388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Used as the primary programming language for backend logic, audio processing, summarization, and handling exports/emails.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793790" y="2820591"/>
            <a:ext cx="631388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Streamlit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793790" y="3245763"/>
            <a:ext cx="631388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Modern UI framework used to build the web interface for recording audio, uploading files, displaying transcription &amp; summary.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793790" y="3943112"/>
            <a:ext cx="631388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SpeechRecognition (Google Web Speech API)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3790" y="4368284"/>
            <a:ext cx="631388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Used for converting speech→text from WAV recordings or uploads. No API key required.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793790" y="5065633"/>
            <a:ext cx="631388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sounddevice</a:t>
            </a:r>
            <a:endParaRPr lang="en-US" sz="1300" dirty="0"/>
          </a:p>
        </p:txBody>
      </p:sp>
      <p:sp>
        <p:nvSpPr>
          <p:cNvPr id="10" name="Text 8"/>
          <p:cNvSpPr/>
          <p:nvPr/>
        </p:nvSpPr>
        <p:spPr>
          <a:xfrm>
            <a:off x="793790" y="5490805"/>
            <a:ext cx="6313884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Used to record live microphone audio in real time and save it as 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DCE6"/>
                </a:solidFill>
                <a:highlight>
                  <a:srgbClr val="161B4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.wav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3790" y="5923598"/>
            <a:ext cx="631388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NumPy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793790" y="6348770"/>
            <a:ext cx="631388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Used for numerical operations, helping with text processing and TF-IDF matrix calculations.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793790" y="7046119"/>
            <a:ext cx="631388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530346" y="1698069"/>
            <a:ext cx="631388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scikit-learn (TF-IDF Vectorizer)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7530346" y="2123242"/>
            <a:ext cx="631388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Implemented extractive summarization using sentence ranking based on importance scores.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7530346" y="2820591"/>
            <a:ext cx="631388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fpdf2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530346" y="3245763"/>
            <a:ext cx="631388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Used to export summaries and transcripts as downloadable </a:t>
            </a:r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PDF files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with Unicode-safe fonts.</a:t>
            </a:r>
            <a:endParaRPr lang="en-US" sz="1300" dirty="0"/>
          </a:p>
        </p:txBody>
      </p:sp>
      <p:sp>
        <p:nvSpPr>
          <p:cNvPr id="18" name="Text 16"/>
          <p:cNvSpPr/>
          <p:nvPr/>
        </p:nvSpPr>
        <p:spPr>
          <a:xfrm>
            <a:off x="7530346" y="3943112"/>
            <a:ext cx="631388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SMTP (smtplib + Gmail App Password)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7530346" y="4368284"/>
            <a:ext cx="631388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Email system used to send summaries with PDF/MD/TXT attachments directly from the app.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7530346" y="5065633"/>
            <a:ext cx="631388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JSON / CSV Logging</a:t>
            </a:r>
            <a:endParaRPr lang="en-US" sz="1300" dirty="0"/>
          </a:p>
        </p:txBody>
      </p:sp>
      <p:sp>
        <p:nvSpPr>
          <p:cNvPr id="21" name="Text 19"/>
          <p:cNvSpPr/>
          <p:nvPr/>
        </p:nvSpPr>
        <p:spPr>
          <a:xfrm>
            <a:off x="7530346" y="5490805"/>
            <a:ext cx="631388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Session-based logging system to store transcripts, summaries, timestamps, and metadata for future reference.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5795" y="507325"/>
            <a:ext cx="3452693" cy="374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Challenges &amp; Learnings</a:t>
            </a:r>
            <a:endParaRPr lang="en-US" sz="2350" dirty="0"/>
          </a:p>
        </p:txBody>
      </p:sp>
      <p:sp>
        <p:nvSpPr>
          <p:cNvPr id="3" name="Text 1"/>
          <p:cNvSpPr/>
          <p:nvPr/>
        </p:nvSpPr>
        <p:spPr>
          <a:xfrm>
            <a:off x="645795" y="1121807"/>
            <a:ext cx="13338810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Every innovative project faces obstacles. Here's how we overcame technical hurdles to deliver a production-ready solution.</a:t>
            </a:r>
            <a:endParaRPr lang="en-US" sz="900" dirty="0"/>
          </a:p>
        </p:txBody>
      </p:sp>
      <p:sp>
        <p:nvSpPr>
          <p:cNvPr id="4" name="Shape 2"/>
          <p:cNvSpPr/>
          <p:nvPr/>
        </p:nvSpPr>
        <p:spPr>
          <a:xfrm>
            <a:off x="645795" y="1448514"/>
            <a:ext cx="6609398" cy="721281"/>
          </a:xfrm>
          <a:prstGeom prst="roundRect">
            <a:avLst>
              <a:gd name="adj" fmla="val 10142"/>
            </a:avLst>
          </a:prstGeom>
          <a:solidFill>
            <a:srgbClr val="090E3F"/>
          </a:solidFill>
          <a:ln w="15240">
            <a:solidFill>
              <a:srgbClr val="C6C9DC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30555" y="1448514"/>
            <a:ext cx="60960" cy="721281"/>
          </a:xfrm>
          <a:prstGeom prst="roundRect">
            <a:avLst>
              <a:gd name="adj" fmla="val 82634"/>
            </a:avLst>
          </a:prstGeom>
          <a:solidFill>
            <a:srgbClr val="C6C9DC"/>
          </a:solidFill>
          <a:ln/>
        </p:spPr>
      </p:sp>
      <p:sp>
        <p:nvSpPr>
          <p:cNvPr id="6" name="Text 4"/>
          <p:cNvSpPr/>
          <p:nvPr/>
        </p:nvSpPr>
        <p:spPr>
          <a:xfrm>
            <a:off x="826651" y="1583650"/>
            <a:ext cx="1569720" cy="187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SMTP Authentication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826651" y="1842849"/>
            <a:ext cx="6293406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Navigated complex email security protocols and app-specific password requirements for reliable delivery</a:t>
            </a:r>
            <a:endParaRPr lang="en-US" sz="900" dirty="0"/>
          </a:p>
        </p:txBody>
      </p:sp>
      <p:sp>
        <p:nvSpPr>
          <p:cNvPr id="8" name="Shape 6"/>
          <p:cNvSpPr/>
          <p:nvPr/>
        </p:nvSpPr>
        <p:spPr>
          <a:xfrm>
            <a:off x="7375088" y="1448514"/>
            <a:ext cx="6609517" cy="721281"/>
          </a:xfrm>
          <a:prstGeom prst="roundRect">
            <a:avLst>
              <a:gd name="adj" fmla="val 10142"/>
            </a:avLst>
          </a:prstGeom>
          <a:solidFill>
            <a:srgbClr val="090E3F"/>
          </a:solidFill>
          <a:ln w="15240">
            <a:solidFill>
              <a:srgbClr val="C4D5EF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59848" y="1448514"/>
            <a:ext cx="60960" cy="721281"/>
          </a:xfrm>
          <a:prstGeom prst="roundRect">
            <a:avLst>
              <a:gd name="adj" fmla="val 82634"/>
            </a:avLst>
          </a:prstGeom>
          <a:solidFill>
            <a:srgbClr val="C4D5EF"/>
          </a:solidFill>
          <a:ln/>
        </p:spPr>
      </p:sp>
      <p:sp>
        <p:nvSpPr>
          <p:cNvPr id="10" name="Text 8"/>
          <p:cNvSpPr/>
          <p:nvPr/>
        </p:nvSpPr>
        <p:spPr>
          <a:xfrm>
            <a:off x="7555944" y="1583650"/>
            <a:ext cx="1634014" cy="187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Unicode PDF Handling</a:t>
            </a:r>
            <a:endParaRPr lang="en-US" sz="1150" dirty="0"/>
          </a:p>
        </p:txBody>
      </p:sp>
      <p:sp>
        <p:nvSpPr>
          <p:cNvPr id="11" name="Text 9"/>
          <p:cNvSpPr/>
          <p:nvPr/>
        </p:nvSpPr>
        <p:spPr>
          <a:xfrm>
            <a:off x="7555944" y="1842849"/>
            <a:ext cx="6293525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Resolved character encoding issues to support international characters and special symbols in exports</a:t>
            </a:r>
            <a:endParaRPr lang="en-US" sz="900" dirty="0"/>
          </a:p>
        </p:txBody>
      </p:sp>
      <p:sp>
        <p:nvSpPr>
          <p:cNvPr id="12" name="Shape 10"/>
          <p:cNvSpPr/>
          <p:nvPr/>
        </p:nvSpPr>
        <p:spPr>
          <a:xfrm>
            <a:off x="645795" y="2289691"/>
            <a:ext cx="6609398" cy="721281"/>
          </a:xfrm>
          <a:prstGeom prst="roundRect">
            <a:avLst>
              <a:gd name="adj" fmla="val 10142"/>
            </a:avLst>
          </a:prstGeom>
          <a:solidFill>
            <a:srgbClr val="090E3F"/>
          </a:solidFill>
          <a:ln w="15240">
            <a:solidFill>
              <a:srgbClr val="E0F5FB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630555" y="2289691"/>
            <a:ext cx="60960" cy="721281"/>
          </a:xfrm>
          <a:prstGeom prst="roundRect">
            <a:avLst>
              <a:gd name="adj" fmla="val 82634"/>
            </a:avLst>
          </a:prstGeom>
          <a:solidFill>
            <a:srgbClr val="E0F5FB"/>
          </a:solidFill>
          <a:ln/>
        </p:spPr>
      </p:sp>
      <p:sp>
        <p:nvSpPr>
          <p:cNvPr id="14" name="Text 12"/>
          <p:cNvSpPr/>
          <p:nvPr/>
        </p:nvSpPr>
        <p:spPr>
          <a:xfrm>
            <a:off x="826651" y="2424827"/>
            <a:ext cx="1783913" cy="187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Audio Quality Variations</a:t>
            </a:r>
            <a:endParaRPr lang="en-US" sz="1150" dirty="0"/>
          </a:p>
        </p:txBody>
      </p:sp>
      <p:sp>
        <p:nvSpPr>
          <p:cNvPr id="15" name="Text 13"/>
          <p:cNvSpPr/>
          <p:nvPr/>
        </p:nvSpPr>
        <p:spPr>
          <a:xfrm>
            <a:off x="826651" y="2684026"/>
            <a:ext cx="6293406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Implemented preprocessing pipeline to handle diverse audio sources and background noise conditions</a:t>
            </a:r>
            <a:endParaRPr lang="en-US" sz="900" dirty="0"/>
          </a:p>
        </p:txBody>
      </p:sp>
      <p:sp>
        <p:nvSpPr>
          <p:cNvPr id="16" name="Shape 14"/>
          <p:cNvSpPr/>
          <p:nvPr/>
        </p:nvSpPr>
        <p:spPr>
          <a:xfrm>
            <a:off x="7375088" y="2289691"/>
            <a:ext cx="6609517" cy="721281"/>
          </a:xfrm>
          <a:prstGeom prst="roundRect">
            <a:avLst>
              <a:gd name="adj" fmla="val 10142"/>
            </a:avLst>
          </a:prstGeom>
          <a:solidFill>
            <a:srgbClr val="090E3F"/>
          </a:solidFill>
          <a:ln w="15240">
            <a:solidFill>
              <a:srgbClr val="CED0EE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359848" y="2289691"/>
            <a:ext cx="60960" cy="721281"/>
          </a:xfrm>
          <a:prstGeom prst="roundRect">
            <a:avLst>
              <a:gd name="adj" fmla="val 82634"/>
            </a:avLst>
          </a:prstGeom>
          <a:solidFill>
            <a:srgbClr val="CED0EE"/>
          </a:solidFill>
          <a:ln/>
        </p:spPr>
      </p:sp>
      <p:sp>
        <p:nvSpPr>
          <p:cNvPr id="18" name="Text 16"/>
          <p:cNvSpPr/>
          <p:nvPr/>
        </p:nvSpPr>
        <p:spPr>
          <a:xfrm>
            <a:off x="7555944" y="2424827"/>
            <a:ext cx="2140625" cy="187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Streamlit State Management</a:t>
            </a:r>
            <a:endParaRPr lang="en-US" sz="1150" dirty="0"/>
          </a:p>
        </p:txBody>
      </p:sp>
      <p:sp>
        <p:nvSpPr>
          <p:cNvPr id="19" name="Text 17"/>
          <p:cNvSpPr/>
          <p:nvPr/>
        </p:nvSpPr>
        <p:spPr>
          <a:xfrm>
            <a:off x="7555944" y="2684026"/>
            <a:ext cx="6293525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Mastered session state handling to maintain data consistency across user interactions</a:t>
            </a:r>
            <a:endParaRPr lang="en-US" sz="900" dirty="0"/>
          </a:p>
        </p:txBody>
      </p:sp>
      <p:pic>
        <p:nvPicPr>
          <p:cNvPr id="2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80134" y="3145869"/>
            <a:ext cx="8670131" cy="4731187"/>
          </a:xfrm>
          <a:prstGeom prst="rect">
            <a:avLst/>
          </a:prstGeom>
        </p:spPr>
      </p:pic>
      <p:sp>
        <p:nvSpPr>
          <p:cNvPr id="21" name="Text 18"/>
          <p:cNvSpPr/>
          <p:nvPr/>
        </p:nvSpPr>
        <p:spPr>
          <a:xfrm>
            <a:off x="6415262" y="5160980"/>
            <a:ext cx="1794139" cy="234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0000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Reliable Design</a:t>
            </a:r>
            <a:endParaRPr lang="en-US" sz="1350" dirty="0"/>
          </a:p>
        </p:txBody>
      </p:sp>
      <p:sp>
        <p:nvSpPr>
          <p:cNvPr id="22" name="Text 19"/>
          <p:cNvSpPr/>
          <p:nvPr/>
        </p:nvSpPr>
        <p:spPr>
          <a:xfrm>
            <a:off x="6415262" y="5462437"/>
            <a:ext cx="1794139" cy="375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Maintainability across pipeline components</a:t>
            </a:r>
            <a:endParaRPr lang="en-US" sz="1050" dirty="0"/>
          </a:p>
        </p:txBody>
      </p:sp>
      <p:sp>
        <p:nvSpPr>
          <p:cNvPr id="23" name="Text 20"/>
          <p:cNvSpPr/>
          <p:nvPr/>
        </p:nvSpPr>
        <p:spPr>
          <a:xfrm>
            <a:off x="9281713" y="4101186"/>
            <a:ext cx="1877587" cy="234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0000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STT Engine</a:t>
            </a:r>
            <a:endParaRPr lang="en-US" sz="1350" dirty="0"/>
          </a:p>
        </p:txBody>
      </p:sp>
      <p:sp>
        <p:nvSpPr>
          <p:cNvPr id="24" name="Text 21"/>
          <p:cNvSpPr/>
          <p:nvPr/>
        </p:nvSpPr>
        <p:spPr>
          <a:xfrm>
            <a:off x="9185746" y="4402643"/>
            <a:ext cx="2069519" cy="375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Speech recognition processing</a:t>
            </a:r>
            <a:endParaRPr lang="en-US" sz="1050" dirty="0"/>
          </a:p>
        </p:txBody>
      </p:sp>
      <p:sp>
        <p:nvSpPr>
          <p:cNvPr id="25" name="Text 22"/>
          <p:cNvSpPr/>
          <p:nvPr/>
        </p:nvSpPr>
        <p:spPr>
          <a:xfrm>
            <a:off x="3457019" y="6437739"/>
            <a:ext cx="1877587" cy="234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0000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TF-IDF Summarizer</a:t>
            </a:r>
            <a:endParaRPr lang="en-US" sz="1350" dirty="0"/>
          </a:p>
        </p:txBody>
      </p:sp>
      <p:sp>
        <p:nvSpPr>
          <p:cNvPr id="26" name="Text 23"/>
          <p:cNvSpPr/>
          <p:nvPr/>
        </p:nvSpPr>
        <p:spPr>
          <a:xfrm>
            <a:off x="3361053" y="6739196"/>
            <a:ext cx="2069519" cy="375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Intelligent content extraction</a:t>
            </a:r>
            <a:endParaRPr lang="en-US" sz="1050" dirty="0"/>
          </a:p>
        </p:txBody>
      </p:sp>
      <p:sp>
        <p:nvSpPr>
          <p:cNvPr id="27" name="Text 24"/>
          <p:cNvSpPr/>
          <p:nvPr/>
        </p:nvSpPr>
        <p:spPr>
          <a:xfrm>
            <a:off x="3690674" y="3642220"/>
            <a:ext cx="1877587" cy="234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Audio Input</a:t>
            </a:r>
            <a:endParaRPr lang="en-US" sz="1350" dirty="0"/>
          </a:p>
        </p:txBody>
      </p:sp>
      <p:sp>
        <p:nvSpPr>
          <p:cNvPr id="28" name="Text 25"/>
          <p:cNvSpPr/>
          <p:nvPr/>
        </p:nvSpPr>
        <p:spPr>
          <a:xfrm>
            <a:off x="3594708" y="3943677"/>
            <a:ext cx="2069519" cy="375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File upload or live recording</a:t>
            </a:r>
            <a:endParaRPr lang="en-US" sz="1050" dirty="0"/>
          </a:p>
        </p:txBody>
      </p:sp>
      <p:sp>
        <p:nvSpPr>
          <p:cNvPr id="29" name="Text 26"/>
          <p:cNvSpPr/>
          <p:nvPr/>
        </p:nvSpPr>
        <p:spPr>
          <a:xfrm>
            <a:off x="9031367" y="6907136"/>
            <a:ext cx="1877588" cy="234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Export System</a:t>
            </a:r>
            <a:endParaRPr lang="en-US" sz="1350" dirty="0"/>
          </a:p>
        </p:txBody>
      </p:sp>
      <p:sp>
        <p:nvSpPr>
          <p:cNvPr id="30" name="Text 27"/>
          <p:cNvSpPr/>
          <p:nvPr/>
        </p:nvSpPr>
        <p:spPr>
          <a:xfrm>
            <a:off x="8935402" y="7208593"/>
            <a:ext cx="2069518" cy="187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Multi-format generation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2025-11-21T06:35:40Z</dcterms:created>
  <dcterms:modified xsi:type="dcterms:W3CDTF">2025-11-21T06:35:40Z</dcterms:modified>
</cp:coreProperties>
</file>